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6" r:id="rId8"/>
    <p:sldId id="267" r:id="rId9"/>
    <p:sldId id="260" r:id="rId10"/>
    <p:sldId id="265" r:id="rId11"/>
    <p:sldId id="263" r:id="rId12"/>
    <p:sldId id="262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26DA-B710-4107-8E37-06EAFB50110A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95B3-957B-4E21-90C1-21C1455C5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0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26DA-B710-4107-8E37-06EAFB50110A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95B3-957B-4E21-90C1-21C1455C5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32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26DA-B710-4107-8E37-06EAFB50110A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95B3-957B-4E21-90C1-21C1455C5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6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26DA-B710-4107-8E37-06EAFB50110A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95B3-957B-4E21-90C1-21C1455C5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46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26DA-B710-4107-8E37-06EAFB50110A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95B3-957B-4E21-90C1-21C1455C5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28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26DA-B710-4107-8E37-06EAFB50110A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95B3-957B-4E21-90C1-21C1455C5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91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26DA-B710-4107-8E37-06EAFB50110A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95B3-957B-4E21-90C1-21C1455C5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26DA-B710-4107-8E37-06EAFB50110A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95B3-957B-4E21-90C1-21C1455C5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87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26DA-B710-4107-8E37-06EAFB50110A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95B3-957B-4E21-90C1-21C1455C5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1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26DA-B710-4107-8E37-06EAFB50110A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95B3-957B-4E21-90C1-21C1455C5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71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26DA-B710-4107-8E37-06EAFB50110A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95B3-957B-4E21-90C1-21C1455C5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49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E26DA-B710-4107-8E37-06EAFB50110A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195B3-957B-4E21-90C1-21C1455C5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428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/>
                </a:solidFill>
              </a:rPr>
              <a:t>Part 1: Water, Glaciers, Wind, &amp; Waves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Forces of Erosion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551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19_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516" y="2073051"/>
            <a:ext cx="633282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9_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25" y="2516342"/>
            <a:ext cx="5738758" cy="295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722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Glacial Striations</a:t>
            </a:r>
            <a:endParaRPr lang="en-US" dirty="0"/>
          </a:p>
        </p:txBody>
      </p:sp>
      <p:pic>
        <p:nvPicPr>
          <p:cNvPr id="7170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517" y="365125"/>
            <a:ext cx="4008128" cy="599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710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4"/>
                </a:solidFill>
              </a:rPr>
              <a:t>Glacial Deposition</a:t>
            </a:r>
            <a:endParaRPr lang="en-US" sz="5400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132755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When a glacier melts, it deposits the sediment it was carrying, creating various </a:t>
            </a:r>
            <a:r>
              <a:rPr lang="en-US" dirty="0" smtClean="0"/>
              <a:t>landforms</a:t>
            </a:r>
          </a:p>
          <a:p>
            <a:r>
              <a:rPr lang="en-US" b="1" dirty="0" smtClean="0">
                <a:solidFill>
                  <a:schemeClr val="accent4"/>
                </a:solidFill>
              </a:rPr>
              <a:t>Till: </a:t>
            </a:r>
            <a:r>
              <a:rPr lang="en-US" dirty="0" smtClean="0"/>
              <a:t>any sediment of any size deposited by a glacier</a:t>
            </a:r>
          </a:p>
          <a:p>
            <a:endParaRPr lang="en-US" dirty="0"/>
          </a:p>
          <a:p>
            <a:pPr lvl="1"/>
            <a:r>
              <a:rPr lang="en-US" sz="2800" b="1" dirty="0" smtClean="0">
                <a:solidFill>
                  <a:schemeClr val="accent4"/>
                </a:solidFill>
              </a:rPr>
              <a:t>Moraine: </a:t>
            </a:r>
            <a:r>
              <a:rPr lang="en-US" dirty="0" smtClean="0"/>
              <a:t>a ridge of till formed at the edge of a melting glacier</a:t>
            </a:r>
          </a:p>
          <a:p>
            <a:pPr lvl="1"/>
            <a:r>
              <a:rPr lang="en-US" sz="2800" b="1" dirty="0" smtClean="0">
                <a:solidFill>
                  <a:schemeClr val="accent4"/>
                </a:solidFill>
              </a:rPr>
              <a:t>Kettle: </a:t>
            </a:r>
            <a:r>
              <a:rPr lang="en-US" dirty="0" smtClean="0"/>
              <a:t>a piece of ice deposited in the till melts and leaves a depression, forming a small lake or pond. </a:t>
            </a:r>
            <a:endParaRPr lang="en-US" dirty="0"/>
          </a:p>
        </p:txBody>
      </p:sp>
      <p:pic>
        <p:nvPicPr>
          <p:cNvPr id="3074" name="Picture 2" descr="19_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966" y="0"/>
            <a:ext cx="4922034" cy="374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geo.msu.edu/geogmich/images/kettle%20interlobate%20argenti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33" y="3563130"/>
            <a:ext cx="5040367" cy="329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225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319813" cy="1325563"/>
          </a:xfrm>
        </p:spPr>
        <p:txBody>
          <a:bodyPr/>
          <a:lstStyle/>
          <a:p>
            <a:r>
              <a:rPr lang="en-US" dirty="0" smtClean="0"/>
              <a:t>Glacial Moraines of Ohio</a:t>
            </a:r>
            <a:endParaRPr lang="en-US" dirty="0"/>
          </a:p>
        </p:txBody>
      </p:sp>
      <p:pic>
        <p:nvPicPr>
          <p:cNvPr id="8194" name="Picture 2" descr="Image result for are there moraines in moraine ohi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556" y="158190"/>
            <a:ext cx="6716491" cy="651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461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/>
                </a:solidFill>
              </a:rPr>
              <a:t>How Water Erodes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picks up and moves sediment</a:t>
            </a:r>
          </a:p>
          <a:p>
            <a:r>
              <a:rPr lang="en-US" dirty="0" smtClean="0"/>
              <a:t>How does the sediment get there?</a:t>
            </a:r>
          </a:p>
          <a:p>
            <a:pPr lvl="1"/>
            <a:r>
              <a:rPr lang="en-US" dirty="0" smtClean="0"/>
              <a:t>Most sediment washing or falls into a river as a result of mass movement and runoff. </a:t>
            </a:r>
          </a:p>
          <a:p>
            <a:pPr lvl="1"/>
            <a:r>
              <a:rPr lang="en-US" dirty="0" smtClean="0"/>
              <a:t>Other sediment erodes from the bottom or sides of the river. </a:t>
            </a:r>
          </a:p>
          <a:p>
            <a:pPr lvl="1"/>
            <a:r>
              <a:rPr lang="en-US" dirty="0" smtClean="0"/>
              <a:t>Abrasion: wearing away of rock by a grinding action</a:t>
            </a:r>
          </a:p>
          <a:p>
            <a:pPr lvl="1"/>
            <a:endParaRPr lang="en-US" dirty="0"/>
          </a:p>
          <a:p>
            <a:r>
              <a:rPr lang="en-US" dirty="0" smtClean="0"/>
              <a:t>The amount of sediment a river carries is its </a:t>
            </a:r>
            <a:r>
              <a:rPr lang="en-US" b="1" dirty="0" smtClean="0">
                <a:solidFill>
                  <a:schemeClr val="accent4"/>
                </a:solidFill>
              </a:rPr>
              <a:t>load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43634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/>
                </a:solidFill>
              </a:rPr>
              <a:t>Load of a Stream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Largest sediment </a:t>
            </a:r>
            <a:r>
              <a:rPr lang="en-US" dirty="0" smtClean="0"/>
              <a:t>is at the bottom where it is rolled or bounced along</a:t>
            </a:r>
          </a:p>
          <a:p>
            <a:r>
              <a:rPr lang="en-US" dirty="0" smtClean="0"/>
              <a:t>Fast-moving water lifts sand and other </a:t>
            </a:r>
            <a:r>
              <a:rPr lang="en-US" dirty="0" smtClean="0">
                <a:solidFill>
                  <a:schemeClr val="accent4"/>
                </a:solidFill>
              </a:rPr>
              <a:t>small sediment</a:t>
            </a:r>
            <a:r>
              <a:rPr lang="en-US" dirty="0" smtClean="0"/>
              <a:t> to carry it downstream (it is “suspended”)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Smallest sediment </a:t>
            </a:r>
            <a:r>
              <a:rPr lang="en-US" dirty="0" smtClean="0"/>
              <a:t>is entirely dissolved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4"/>
                </a:solidFill>
              </a:rPr>
              <a:t>			The faster the water, the more load it can carry</a:t>
            </a:r>
            <a:endParaRPr lang="en-US" b="1" dirty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en-US" dirty="0" smtClean="0"/>
              <a:t>DRAW A PICTURE: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912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/>
                </a:solidFill>
              </a:rPr>
              <a:t>Factors of River Erosion Power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river’s slope, volume of flow, and the shape of its streambed all affect how fast the river flows and how much sediment it can erode</a:t>
            </a:r>
          </a:p>
          <a:p>
            <a:pPr lvl="1"/>
            <a:r>
              <a:rPr lang="en-US" sz="2800" b="1" dirty="0" smtClean="0">
                <a:solidFill>
                  <a:schemeClr val="accent4"/>
                </a:solidFill>
              </a:rPr>
              <a:t>Slope: </a:t>
            </a:r>
            <a:r>
              <a:rPr lang="en-US" dirty="0" smtClean="0"/>
              <a:t>an increased slope generally means an increased speed</a:t>
            </a:r>
          </a:p>
          <a:p>
            <a:pPr lvl="2"/>
            <a:r>
              <a:rPr lang="en-US" dirty="0" smtClean="0"/>
              <a:t>Faster water increases the river’s sediment load and power to erode.</a:t>
            </a:r>
          </a:p>
          <a:p>
            <a:pPr lvl="1"/>
            <a:r>
              <a:rPr lang="en-US" sz="2800" b="1" dirty="0" smtClean="0">
                <a:solidFill>
                  <a:schemeClr val="accent4"/>
                </a:solidFill>
              </a:rPr>
              <a:t>Volume of Flow: </a:t>
            </a:r>
            <a:r>
              <a:rPr lang="en-US" dirty="0" smtClean="0"/>
              <a:t>the volume of water that moves past a point on a river in a given time. Increased volume (like during a flood), increases power to erode (sometimes x100!) sometimes moving huge amounts of sediment and even giant boulders</a:t>
            </a:r>
          </a:p>
          <a:p>
            <a:pPr lvl="1"/>
            <a:r>
              <a:rPr lang="en-US" sz="2800" b="1" dirty="0" smtClean="0">
                <a:solidFill>
                  <a:schemeClr val="accent4"/>
                </a:solidFill>
              </a:rPr>
              <a:t>Streambed Shape: </a:t>
            </a:r>
            <a:r>
              <a:rPr lang="en-US" dirty="0" smtClean="0"/>
              <a:t>a Deep riverbed means there is less friction (less water comes in contact with the streambed, allowing the river to flow </a:t>
            </a:r>
            <a:r>
              <a:rPr lang="en-US" dirty="0" smtClean="0"/>
              <a:t>faster. </a:t>
            </a:r>
            <a:r>
              <a:rPr lang="en-US" dirty="0" smtClean="0"/>
              <a:t>A shallow river or one that has many obstacles (such as boulders) has increased friction, which slows down the river. </a:t>
            </a:r>
          </a:p>
          <a:p>
            <a:pPr lvl="2"/>
            <a:r>
              <a:rPr lang="en-US" dirty="0" smtClean="0"/>
              <a:t>Obstacles can cause </a:t>
            </a:r>
            <a:r>
              <a:rPr lang="en-US" b="1" dirty="0" smtClean="0">
                <a:solidFill>
                  <a:schemeClr val="accent4"/>
                </a:solidFill>
              </a:rPr>
              <a:t>Turbulence </a:t>
            </a:r>
            <a:r>
              <a:rPr lang="en-US" dirty="0" smtClean="0"/>
              <a:t>(water moves every which way), and can increase power to erode.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977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4"/>
                </a:solidFill>
              </a:rPr>
              <a:t>Glaciers</a:t>
            </a:r>
            <a:endParaRPr lang="en-US" sz="5400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Definition: a large mass of ice that moves slowly over land.</a:t>
            </a:r>
          </a:p>
          <a:p>
            <a:r>
              <a:rPr lang="en-US" dirty="0" smtClean="0"/>
              <a:t>Types: continental glaciers and valley glaciers</a:t>
            </a:r>
          </a:p>
          <a:p>
            <a:pPr lvl="1"/>
            <a:r>
              <a:rPr lang="en-US" b="1" dirty="0" smtClean="0">
                <a:solidFill>
                  <a:schemeClr val="accent4"/>
                </a:solidFill>
              </a:rPr>
              <a:t>Continental: </a:t>
            </a:r>
            <a:r>
              <a:rPr lang="en-US" dirty="0" smtClean="0"/>
              <a:t>spreads out over huge amounts of land (today only 10 percent of earth’s land– Antarctica and Greenland). Most of Ohio was once covered by a glacier that entirely covered Canada</a:t>
            </a:r>
          </a:p>
          <a:p>
            <a:pPr lvl="1"/>
            <a:r>
              <a:rPr lang="en-US" b="1" dirty="0" smtClean="0">
                <a:solidFill>
                  <a:schemeClr val="accent4"/>
                </a:solidFill>
              </a:rPr>
              <a:t>Valley Glacier: </a:t>
            </a:r>
            <a:r>
              <a:rPr lang="en-US" dirty="0" smtClean="0"/>
              <a:t>long, narrow glacier that forms when snow an ice build up high in a mountain valley. </a:t>
            </a:r>
            <a:endParaRPr lang="en-US" dirty="0"/>
          </a:p>
          <a:p>
            <a:r>
              <a:rPr lang="en-US" dirty="0" smtClean="0"/>
              <a:t>Glaciers can form only in an area where more snow falls than melts. Once it reaches a depth of more than 30-40 meters, gravity begins to pull the glacier downhill.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157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Continental Glacier during the Ice Age</a:t>
            </a:r>
            <a:endParaRPr lang="en-US" dirty="0"/>
          </a:p>
        </p:txBody>
      </p:sp>
      <p:pic>
        <p:nvPicPr>
          <p:cNvPr id="4098" name="Picture 2" descr="Image result for ohio continental glaci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482" y="1865005"/>
            <a:ext cx="3262543" cy="345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ohio continental glaci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880" y="1865005"/>
            <a:ext cx="3549296" cy="346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lated 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" t="1631" r="5554" b="22229"/>
          <a:stretch/>
        </p:blipFill>
        <p:spPr bwMode="auto">
          <a:xfrm>
            <a:off x="656216" y="1854899"/>
            <a:ext cx="3689873" cy="346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762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014" y="257548"/>
            <a:ext cx="5229113" cy="1325563"/>
          </a:xfrm>
        </p:spPr>
        <p:txBody>
          <a:bodyPr/>
          <a:lstStyle/>
          <a:p>
            <a:r>
              <a:rPr lang="en-US" dirty="0" smtClean="0"/>
              <a:t>Antarctic Continental Glacier</a:t>
            </a:r>
            <a:endParaRPr lang="en-US" dirty="0"/>
          </a:p>
        </p:txBody>
      </p:sp>
      <p:pic>
        <p:nvPicPr>
          <p:cNvPr id="5122" name="Picture 2" descr="Image result for continental glaci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5802"/>
            <a:ext cx="6600488" cy="282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829" y="24313"/>
            <a:ext cx="6372171" cy="466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1" y="1633962"/>
            <a:ext cx="5790658" cy="246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956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4" y="227756"/>
            <a:ext cx="5360718" cy="295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1272" y="5694367"/>
            <a:ext cx="10515600" cy="1325563"/>
          </a:xfrm>
        </p:spPr>
        <p:txBody>
          <a:bodyPr/>
          <a:lstStyle/>
          <a:p>
            <a:r>
              <a:rPr lang="en-US" dirty="0" smtClean="0"/>
              <a:t>Valley Glaciers</a:t>
            </a:r>
            <a:endParaRPr lang="en-US" dirty="0"/>
          </a:p>
        </p:txBody>
      </p:sp>
      <p:pic>
        <p:nvPicPr>
          <p:cNvPr id="6148" name="Picture 4" descr="Image result for alpine glaci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544" y="-20633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25666" y="5325035"/>
            <a:ext cx="2775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Rhone Glacier– Swiss Alps</a:t>
            </a:r>
            <a:endParaRPr lang="en-US" dirty="0"/>
          </a:p>
        </p:txBody>
      </p:sp>
      <p:pic>
        <p:nvPicPr>
          <p:cNvPr id="6152" name="Picture 8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4" y="3229947"/>
            <a:ext cx="5205143" cy="338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869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4"/>
                </a:solidFill>
              </a:rPr>
              <a:t>Glacier Erosion</a:t>
            </a:r>
            <a:endParaRPr lang="en-US" sz="5400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668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Glaciers erode the land by plucking and abrasion.</a:t>
            </a:r>
          </a:p>
          <a:p>
            <a:r>
              <a:rPr lang="en-US" b="1" dirty="0" smtClean="0">
                <a:solidFill>
                  <a:schemeClr val="accent4"/>
                </a:solidFill>
              </a:rPr>
              <a:t>Plucking: </a:t>
            </a:r>
            <a:r>
              <a:rPr lang="en-US" dirty="0" smtClean="0"/>
              <a:t>the weight of ice moving across the surface breaks off pieces of rocks and carries it along</a:t>
            </a:r>
          </a:p>
          <a:p>
            <a:r>
              <a:rPr lang="en-US" b="1" dirty="0" smtClean="0">
                <a:solidFill>
                  <a:schemeClr val="accent4"/>
                </a:solidFill>
              </a:rPr>
              <a:t>Abrasion: </a:t>
            </a:r>
            <a:r>
              <a:rPr lang="en-US" dirty="0" smtClean="0"/>
              <a:t>many of the rocks that have been “plucked” are dragged along the bottom of the glacier forming gouges and scratches. </a:t>
            </a:r>
          </a:p>
          <a:p>
            <a:endParaRPr lang="en-US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351" y="3988922"/>
            <a:ext cx="5806889" cy="299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858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1478</TotalTime>
  <Words>545</Words>
  <Application>Microsoft Office PowerPoint</Application>
  <PresentationFormat>Widescreen</PresentationFormat>
  <Paragraphs>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Part 1: Water, Glaciers, Wind, &amp; Waves</vt:lpstr>
      <vt:lpstr>How Water Erodes</vt:lpstr>
      <vt:lpstr>Load of a Stream</vt:lpstr>
      <vt:lpstr>Factors of River Erosion Power</vt:lpstr>
      <vt:lpstr>Glaciers</vt:lpstr>
      <vt:lpstr>Continental Glacier during the Ice Age</vt:lpstr>
      <vt:lpstr>Antarctic Continental Glacier</vt:lpstr>
      <vt:lpstr>Valley Glaciers</vt:lpstr>
      <vt:lpstr>Glacier Erosion</vt:lpstr>
      <vt:lpstr>PowerPoint Presentation</vt:lpstr>
      <vt:lpstr>Glacial Striations</vt:lpstr>
      <vt:lpstr>Glacial Deposition</vt:lpstr>
      <vt:lpstr>Glacial Moraines of Ohio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ulmer</dc:creator>
  <cp:lastModifiedBy>victoria ulmer</cp:lastModifiedBy>
  <cp:revision>12</cp:revision>
  <dcterms:created xsi:type="dcterms:W3CDTF">2019-02-12T13:36:13Z</dcterms:created>
  <dcterms:modified xsi:type="dcterms:W3CDTF">2019-02-13T14:21:20Z</dcterms:modified>
</cp:coreProperties>
</file>